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462" r:id="rId2"/>
    <p:sldId id="437" r:id="rId3"/>
    <p:sldId id="302" r:id="rId4"/>
    <p:sldId id="438" r:id="rId5"/>
    <p:sldId id="439" r:id="rId6"/>
    <p:sldId id="453" r:id="rId7"/>
    <p:sldId id="440" r:id="rId8"/>
    <p:sldId id="441" r:id="rId9"/>
    <p:sldId id="442" r:id="rId10"/>
    <p:sldId id="454" r:id="rId11"/>
    <p:sldId id="459" r:id="rId12"/>
    <p:sldId id="447" r:id="rId13"/>
    <p:sldId id="460" r:id="rId14"/>
    <p:sldId id="449" r:id="rId15"/>
    <p:sldId id="450" r:id="rId16"/>
    <p:sldId id="455" r:id="rId17"/>
    <p:sldId id="451" r:id="rId18"/>
    <p:sldId id="457" r:id="rId19"/>
    <p:sldId id="456" r:id="rId20"/>
    <p:sldId id="452" r:id="rId21"/>
    <p:sldId id="458" r:id="rId22"/>
    <p:sldId id="4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6" autoAdjust="0"/>
    <p:restoredTop sz="89408" autoAdjust="0"/>
  </p:normalViewPr>
  <p:slideViewPr>
    <p:cSldViewPr snapToGrid="0">
      <p:cViewPr varScale="1">
        <p:scale>
          <a:sx n="65" d="100"/>
          <a:sy n="65" d="100"/>
        </p:scale>
        <p:origin x="1518" y="60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69F6-3685-4495-AD30-DB95FBCF5D0E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EE4D6-358C-48F9-B7EC-2D678EBE4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80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4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65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1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47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9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7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4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2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2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1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6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241" y="545690"/>
            <a:ext cx="5858593" cy="592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5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848" y="836630"/>
            <a:ext cx="8569568" cy="59093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Non-specific symptoms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also been observed which include weight loss, decreased milk production, lameness, ear infections and teeth grinding due to pain.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animals may show a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these symptoms, while others not.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clinical symptoms arise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they typically get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the upcoming weeks and months, eventually leading to recumbency,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 and death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11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637137-2E8C-468D-A47C-858ABDE4A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04" y="438826"/>
            <a:ext cx="3564194" cy="29680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69DCAA-6A7B-4CC3-B0D2-1B3599F4F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04" y="3565422"/>
            <a:ext cx="3564194" cy="29680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8E0E20-DA98-4129-9545-2D1905E01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3" y="3565422"/>
            <a:ext cx="3564194" cy="29533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9EBEE7-7848-4F7E-9B6C-C50B61B7D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17" y="438826"/>
            <a:ext cx="3587605" cy="282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9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017" y="715107"/>
            <a:ext cx="8569568" cy="56555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P/M lesions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pathognomonic lesion is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bilateral symmetric non-inflammatory intra-cytoplasmic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vacuolation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neuron and gray matter.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Amyloid plaques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associated with L-BSE prions not with the classical BSE prion or H-BSE.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Scrapie-associated fibrils (SAF)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affected neurons (electron microscope).</a:t>
            </a:r>
          </a:p>
        </p:txBody>
      </p:sp>
    </p:spTree>
    <p:extLst>
      <p:ext uri="{BB962C8B-B14F-4D97-AF65-F5344CB8AC3E}">
        <p14:creationId xmlns:p14="http://schemas.microsoft.com/office/powerpoint/2010/main" val="3208134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microscopic%20spongy%20appearance%20of%20infectedbrain">
            <a:extLst>
              <a:ext uri="{FF2B5EF4-FFF2-40B4-BE49-F238E27FC236}">
                <a16:creationId xmlns:a16="http://schemas.microsoft.com/office/drawing/2014/main" id="{B126F19A-0ABB-43D7-92D6-DB8C97844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68" y="206477"/>
            <a:ext cx="3636295" cy="3211564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6009E3-E9D4-4C33-A45F-C4AB8DE56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06" y="206477"/>
            <a:ext cx="3636295" cy="32115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3F03B3-1E5F-486B-A60C-A1FA570CAE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72" y="3524865"/>
            <a:ext cx="3622191" cy="32115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7E9ECF-4510-45E5-8776-6A99290AA9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10" y="3524865"/>
            <a:ext cx="3622191" cy="321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71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492369"/>
            <a:ext cx="8569568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Field diagnosis;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case history, clinical signs and P/M lesions.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Lab. Diagnosis; </a:t>
            </a:r>
          </a:p>
          <a:p>
            <a:pPr marL="514350" indent="-514350" algn="just">
              <a:lnSpc>
                <a:spcPct val="150000"/>
              </a:lnSpc>
              <a:buAutoNum type="alphaUcPeriod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Mainly CNS including, brainstem, medulla oblongata and spinal cord.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lymphoreticular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tissues as spleen, thymus, tonsils and retropharyngeal L. N.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DAB4A7-2CA9-4D46-9D71-D71FFED3B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614" y="2256505"/>
            <a:ext cx="2441426" cy="198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2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492369"/>
            <a:ext cx="8569568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marL="514350" indent="-514350" algn="just">
              <a:lnSpc>
                <a:spcPct val="150000"/>
              </a:lnSpc>
              <a:buAutoNum type="alphaUcPeriod" startAt="2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procedures: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(There is no live animal test for BSE)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Histopathology of brain to detected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microcavities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(SAF) by electron microscopy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(excellent value to supply the routine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histopathological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diagnosis).</a:t>
            </a: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Immunohistochemistry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detect the prion protein in the brain tissue. </a:t>
            </a:r>
          </a:p>
        </p:txBody>
      </p:sp>
    </p:spTree>
    <p:extLst>
      <p:ext uri="{BB962C8B-B14F-4D97-AF65-F5344CB8AC3E}">
        <p14:creationId xmlns:p14="http://schemas.microsoft.com/office/powerpoint/2010/main" val="2588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3" y="302359"/>
            <a:ext cx="8569568" cy="720197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test method using western blotting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to detect and differentiate between the BSE.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-diagnosis of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practical mean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infection by this agent does not provoke detectable antibodies.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transmission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systemic or oral (sings after 48 months).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systemic or oral , signs appear as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locomotor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incoordination, trembling and difficult to move but there was no pruritis (if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scrapie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+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pruritis).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Mice bioassay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9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161" y="256395"/>
            <a:ext cx="8569568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disease should be differentiated from all causes of nervous manifestation as following: </a:t>
            </a:r>
          </a:p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SBE or Buss disease or sporadic bovine encephalitis,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chlamydial infection primarily seen in young beef cattle (up to 3 month)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By: salivation, nasal discharge, stiffness, sometimes diarrhea, staggering, lameness, collapse and death</a:t>
            </a:r>
            <a:r>
              <a:rPr lang="en-US" sz="2400" dirty="0"/>
              <a:t>.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</a:pP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Polioencephalomalacia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(PE)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vitamin B1(thiamine) deficiency with clinical signs include blindness, dullness, aimless wandering and can be treated by thiamine injections.</a:t>
            </a:r>
          </a:p>
        </p:txBody>
      </p:sp>
    </p:spTree>
    <p:extLst>
      <p:ext uri="{BB962C8B-B14F-4D97-AF65-F5344CB8AC3E}">
        <p14:creationId xmlns:p14="http://schemas.microsoft.com/office/powerpoint/2010/main" val="389921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016" y="128954"/>
            <a:ext cx="8757137" cy="7225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Hepatic encephalopathy;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neurological signs develop as a result of severe liver damage that leads to toxins circulating in the blood and these causes abnormal behavior. 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Metabolic diseases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acetonaemia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hypocalcaemia and grass hypomagnesaemia generally occur most often in cows and ewes around the time of birth </a:t>
            </a:r>
            <a:r>
              <a:rPr lang="en-US" sz="2400" dirty="0"/>
              <a:t> 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Traumatic injury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or back is fairly common and the signs that result reflect the site and degree of damage done to the brain or cord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Other diseases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rabies,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listeriosis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brain abscess and lead poisoning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72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739" y="-234461"/>
            <a:ext cx="8757137" cy="713291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treatment.</a:t>
            </a:r>
          </a:p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&amp; vaccination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BSE is quite difficult due to absence of the infection can’t be detected in live animal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In endemic areas: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Notification and quarantine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infected farms or countries with obligatory slaughter and destruction of carcasses of the infected cattle by burning or burial.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need for isolation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infected animals because there is no significant horizontal transmission.</a:t>
            </a:r>
          </a:p>
        </p:txBody>
      </p:sp>
    </p:spTree>
    <p:extLst>
      <p:ext uri="{BB962C8B-B14F-4D97-AF65-F5344CB8AC3E}">
        <p14:creationId xmlns:p14="http://schemas.microsoft.com/office/powerpoint/2010/main" val="319948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584" y="681474"/>
            <a:ext cx="7911140" cy="56273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endParaRPr lang="en-US" sz="27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Bovine spongiform encephalopathy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BSE</a:t>
            </a:r>
          </a:p>
          <a:p>
            <a:pPr algn="ctr"/>
            <a:endParaRPr lang="en-US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 cow disease or Prion disease.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Marawan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Elfky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63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665" y="0"/>
            <a:ext cx="8569568" cy="69480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Disinfection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farms by sodium hydroxide solution, or a sodium hypochlorite solution containing 2% available chlorine.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exposure</a:t>
            </a:r>
            <a:r>
              <a:rPr lang="en-US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cattle to infectious agent by prevention the use of bone or meat meals to ruminants from BSE or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scrapie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infected cattle or sheep and goats.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Prohibition consumption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bovine offal (brain, spinal cord, spleen, thymus, tonsils and intestine) from any cattle above 6.m age in countries with high incidence of BSE.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 </a:t>
            </a:r>
            <a:r>
              <a:rPr lang="en-US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hygienic precaution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animal’s workers or veterinarian who </a:t>
            </a:r>
            <a:r>
              <a:rPr lang="en-US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handling infected animals</a:t>
            </a:r>
          </a:p>
        </p:txBody>
      </p:sp>
    </p:spTree>
    <p:extLst>
      <p:ext uri="{BB962C8B-B14F-4D97-AF65-F5344CB8AC3E}">
        <p14:creationId xmlns:p14="http://schemas.microsoft.com/office/powerpoint/2010/main" val="1232049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916" y="-66973"/>
            <a:ext cx="8569568" cy="692497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In free areas: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examination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any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animals in quarantine and any animal show nervous signs should be slaughter and submitted to neuropathology and electron- microscopy exam to detect SAF.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ban on importation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living animals or its products (milk, meat and offal) from endemic areas.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 companies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materials as drug ingredients should not be imported from BSE infected locality.                       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vaccine is available</a:t>
            </a:r>
          </a:p>
        </p:txBody>
      </p:sp>
    </p:spTree>
    <p:extLst>
      <p:ext uri="{BB962C8B-B14F-4D97-AF65-F5344CB8AC3E}">
        <p14:creationId xmlns:p14="http://schemas.microsoft.com/office/powerpoint/2010/main" val="3988927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F1579C-F9C1-4F8D-87C1-422643555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150" y="1377950"/>
            <a:ext cx="47117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9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262" y="255936"/>
            <a:ext cx="8474707" cy="64635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ctr"/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Subacute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chronic fatal non-febrile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sporadic neurodegenerative disease of adult cattle.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Belongs to a group of diseases known as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transmissible spongiform </a:t>
            </a:r>
            <a:r>
              <a:rPr lang="en-US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encephalopathies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(TSEs).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by a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spongy degeneration in the CNS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(brain and spinal cord) with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neurological disorders signs. </a:t>
            </a:r>
          </a:p>
        </p:txBody>
      </p:sp>
    </p:spTree>
    <p:extLst>
      <p:ext uri="{BB962C8B-B14F-4D97-AF65-F5344CB8AC3E}">
        <p14:creationId xmlns:p14="http://schemas.microsoft.com/office/powerpoint/2010/main" val="390631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2" y="25104"/>
            <a:ext cx="8393723" cy="68328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</a:p>
          <a:p>
            <a:pPr algn="ctr"/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been completely characterized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scrapie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-like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infectious agent (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very low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M.wt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(non-detectable) around 35 KD (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or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heat and to normal sterilization processes.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4% sodium hydroxide, 2% chlorine and steam sterilization.</a:t>
            </a:r>
          </a:p>
        </p:txBody>
      </p:sp>
    </p:spTree>
    <p:extLst>
      <p:ext uri="{BB962C8B-B14F-4D97-AF65-F5344CB8AC3E}">
        <p14:creationId xmlns:p14="http://schemas.microsoft.com/office/powerpoint/2010/main" val="25782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463" y="0"/>
            <a:ext cx="8569568" cy="67868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algn="ctr">
              <a:lnSpc>
                <a:spcPct val="150000"/>
              </a:lnSpc>
            </a:pPr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in Europe, with occasional cases been confirmed in Asia (Japan), the Middle East (Israel), and North America.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rang: (Cattle)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cattle at a peak age onset of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years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times in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cattle.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transmitted to pigs, sheep, goats, mice, and monkeys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birds are resist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4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385" y="262306"/>
            <a:ext cx="7935445" cy="627864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 startAt="3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 incidence: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seasonal incidence.</a:t>
            </a:r>
          </a:p>
          <a:p>
            <a:pPr marL="514350" indent="-514350" algn="just">
              <a:lnSpc>
                <a:spcPct val="150000"/>
              </a:lnSpc>
              <a:buAutoNum type="arabicPeriod" startAt="3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Transmission: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 feed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(meat and bone meal)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contaminated with the infectious agent. 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Mode: 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 of such meals.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transmission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occur.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been transmitted via semen, milk, colostrum, urine, feces or hides.</a:t>
            </a:r>
          </a:p>
        </p:txBody>
      </p:sp>
    </p:spTree>
    <p:extLst>
      <p:ext uri="{BB962C8B-B14F-4D97-AF65-F5344CB8AC3E}">
        <p14:creationId xmlns:p14="http://schemas.microsoft.com/office/powerpoint/2010/main" val="58810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140" y="0"/>
            <a:ext cx="8334409" cy="66479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impact: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losses due to: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Importation and exportation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infected localities  and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control and eradication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Zoonotic impact: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Zoonotic producing fatal variant Creutzfeldt Jakob disease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vCJD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(Vision problem, dysphagia, irritability, insomnia, loss of speech and muscle spam).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date, all known cases have been caused by the classical BSE prion “Not H (1–2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above) or L type BSE 0.5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below CBSE”.</a:t>
            </a:r>
            <a:r>
              <a:rPr lang="ar-E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ايطاليا وفرنسا             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571" y="-90249"/>
            <a:ext cx="8569568" cy="6948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well understood or documented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suggested to be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 to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scrapie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sheep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after infection, replication of the agent start in the tonsils and retropharyngeal L. N then subsequently disseminated to others L. Ns and spleen, then by an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unknown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mechanism it reaches to the CNS.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occur with accumulation of disease associated abnormal protein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(SAFs)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nervous tissue and finally damage the cell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(vacuoles in grey matter)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5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356" y="-184034"/>
            <a:ext cx="8569568" cy="6948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I.P is long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(2- 8 y.)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low morbidity and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mortality; the course of the diseases varying from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to 6 months.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muscle control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abnormal gait, tremors, hind limb ataxia and poor balance.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Behavioral changes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include aggression, anxiety, nervousness, frenzy, ataxia, abnormal facial expression or an overall change in temperament.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Rarely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observed, persistent rubbing or licking. </a:t>
            </a:r>
          </a:p>
        </p:txBody>
      </p:sp>
    </p:spTree>
    <p:extLst>
      <p:ext uri="{BB962C8B-B14F-4D97-AF65-F5344CB8AC3E}">
        <p14:creationId xmlns:p14="http://schemas.microsoft.com/office/powerpoint/2010/main" val="3154897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10003</TotalTime>
  <Words>1140</Words>
  <Application>Microsoft Office PowerPoint</Application>
  <PresentationFormat>On-screen Show (4:3)</PresentationFormat>
  <Paragraphs>115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Marawan</dc:creator>
  <cp:lastModifiedBy>marwaan.bassuni@fvtm.bu.edu.eg</cp:lastModifiedBy>
  <cp:revision>1234</cp:revision>
  <dcterms:created xsi:type="dcterms:W3CDTF">2015-05-18T23:36:31Z</dcterms:created>
  <dcterms:modified xsi:type="dcterms:W3CDTF">2017-11-19T11:41:29Z</dcterms:modified>
</cp:coreProperties>
</file>